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3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1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1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6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E82B-768F-40D2-B050-A16A7BBF9C8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5632-F4DE-433B-95FC-B88513DB2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38268" y="1396296"/>
            <a:ext cx="7225259" cy="287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46077" y="314793"/>
            <a:ext cx="9763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Министерство образования и науки Украины</a:t>
            </a:r>
          </a:p>
          <a:p>
            <a:pPr algn="ctr"/>
            <a:r>
              <a:rPr lang="ru-RU" sz="2800" i="1" dirty="0" smtClean="0"/>
              <a:t>Мариупольский машиностроительный колледж ГВУЗ «ПГТУ»</a:t>
            </a:r>
            <a:endParaRPr lang="ru-RU" sz="2800" i="1" dirty="0"/>
          </a:p>
        </p:txBody>
      </p:sp>
      <p:sp>
        <p:nvSpPr>
          <p:cNvPr id="5" name="Rectangle 6"/>
          <p:cNvSpPr>
            <a:spLocks noGrp="1"/>
          </p:cNvSpPr>
          <p:nvPr>
            <p:ph type="subTitle" idx="4294967295"/>
          </p:nvPr>
        </p:nvSpPr>
        <p:spPr>
          <a:xfrm>
            <a:off x="2830628" y="1764606"/>
            <a:ext cx="6840538" cy="2210594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Дипломный проект на тему: «Проект участка изготовления корпуса редуктора</a:t>
            </a:r>
          </a:p>
          <a:p>
            <a:pPr marL="0" indent="0" algn="ctr"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№ 1642.070.015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СБ в условиях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ПАО «ММК им. Ильича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»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8154649" y="4770114"/>
            <a:ext cx="4037351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Разработал:</a:t>
            </a:r>
            <a:br>
              <a:rPr lang="ru-RU" altLang="ru-RU" dirty="0"/>
            </a:br>
            <a:r>
              <a:rPr lang="ru-RU" altLang="ru-RU" dirty="0"/>
              <a:t>студент группы </a:t>
            </a:r>
            <a:r>
              <a:rPr lang="ru-RU" altLang="ru-RU" dirty="0" smtClean="0"/>
              <a:t>СП-12-02 «З» </a:t>
            </a:r>
            <a:r>
              <a:rPr lang="ru-RU" altLang="ru-RU" dirty="0"/>
              <a:t>ПП</a:t>
            </a:r>
            <a:br>
              <a:rPr lang="ru-RU" altLang="ru-RU" dirty="0"/>
            </a:br>
            <a:r>
              <a:rPr lang="ru-RU" altLang="ru-RU" b="1" dirty="0" err="1" smtClean="0"/>
              <a:t>Корсун</a:t>
            </a:r>
            <a:r>
              <a:rPr lang="ru-RU" altLang="ru-RU" b="1" dirty="0" smtClean="0"/>
              <a:t> А.А.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Руководитель:</a:t>
            </a:r>
            <a:br>
              <a:rPr lang="ru-RU" altLang="ru-RU" dirty="0"/>
            </a:br>
            <a:r>
              <a:rPr lang="ru-RU" altLang="ru-RU" b="1" dirty="0"/>
              <a:t>Шевченко М.П.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57" y="3849517"/>
            <a:ext cx="2825294" cy="282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" y="1268900"/>
            <a:ext cx="2067101" cy="17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1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26546" y="0"/>
            <a:ext cx="5512158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75" t="22328" r="53463" b="9918"/>
          <a:stretch/>
        </p:blipFill>
        <p:spPr>
          <a:xfrm>
            <a:off x="4898893" y="220060"/>
            <a:ext cx="5014668" cy="5253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4278" t="38994" r="8852" b="46513"/>
          <a:stretch/>
        </p:blipFill>
        <p:spPr>
          <a:xfrm>
            <a:off x="4898893" y="5473521"/>
            <a:ext cx="5014668" cy="11082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8514380">
            <a:off x="-19963" y="367707"/>
            <a:ext cx="393750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Технико-экономические показатели участка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" y="3589698"/>
            <a:ext cx="688282" cy="708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14" y="4467414"/>
            <a:ext cx="638175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85" y="3544062"/>
            <a:ext cx="800100" cy="80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9" y="4892496"/>
            <a:ext cx="1152525" cy="1162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85" y="5402083"/>
            <a:ext cx="1520957" cy="9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293217" y="1236371"/>
            <a:ext cx="6671256" cy="3835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50394" y="19736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Контроль качества сварных соединений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3" y="1340365"/>
            <a:ext cx="3693062" cy="373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4648506"/>
            <a:ext cx="2857500" cy="2143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1809" y="1877062"/>
            <a:ext cx="5670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Новый универсальный ультразвуковой дефектоскоп с цветной TFT матрицей 640х480 </a:t>
            </a:r>
            <a:r>
              <a:rPr lang="ru-RU" sz="2000" dirty="0" smtClean="0"/>
              <a:t> </a:t>
            </a:r>
            <a:r>
              <a:rPr lang="ru-RU" sz="2000" dirty="0"/>
              <a:t>- это наилучший выбор для неразрушающего экспертного контроля сварных </a:t>
            </a:r>
            <a:r>
              <a:rPr lang="ru-RU" sz="2000" dirty="0" smtClean="0"/>
              <a:t>соединений. Ультразвуковой </a:t>
            </a:r>
            <a:r>
              <a:rPr lang="ru-RU" sz="2000" dirty="0"/>
              <a:t>дефектоскоп УСД-50 позволяет измерять толщину изделий с большой точностью, выводить сигнал в виде А- и B-сканов и обладает всеми функциями по документированию результатов УЗ контроля. </a:t>
            </a:r>
          </a:p>
        </p:txBody>
      </p:sp>
    </p:spTree>
    <p:extLst>
      <p:ext uri="{BB962C8B-B14F-4D97-AF65-F5344CB8AC3E}">
        <p14:creationId xmlns:p14="http://schemas.microsoft.com/office/powerpoint/2010/main" val="306973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258"/>
          <a:stretch/>
        </p:blipFill>
        <p:spPr>
          <a:xfrm>
            <a:off x="1107583" y="1550504"/>
            <a:ext cx="9581882" cy="5202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0068" y="103954"/>
            <a:ext cx="79169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по охране труда и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технике безопасности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75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3645" y="1151787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66" y="2782957"/>
            <a:ext cx="6336860" cy="35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443" y="3418160"/>
            <a:ext cx="4078113" cy="33086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643" y="449422"/>
            <a:ext cx="1112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 и назначение конструкции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60" y="3793836"/>
            <a:ext cx="4976193" cy="21708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75861" y="1487515"/>
            <a:ext cx="10982495" cy="1815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5861" y="1487515"/>
            <a:ext cx="10866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Корпус редуктора служит для размещения и координации деталей передачи, защиты их от загрязнения, организации системы смазки, а также восприятия сил, возникающих в зацеплении редукторной пары, подшипниках, открытой передаче.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658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5625" y="316900"/>
            <a:ext cx="7420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технологичности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5043" y="1240229"/>
            <a:ext cx="11688418" cy="5240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084" t="37002" r="23824" b="25136"/>
          <a:stretch/>
        </p:blipFill>
        <p:spPr>
          <a:xfrm>
            <a:off x="625324" y="1444486"/>
            <a:ext cx="10941349" cy="474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5757" r="55090" b="-2525"/>
          <a:stretch/>
        </p:blipFill>
        <p:spPr>
          <a:xfrm>
            <a:off x="747937" y="53801"/>
            <a:ext cx="1457547" cy="144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73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653" y="224135"/>
            <a:ext cx="9600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Основание выбора марки стали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48" y="1311965"/>
            <a:ext cx="11648661" cy="5141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879" t="40263" r="23824" b="24230"/>
          <a:stretch/>
        </p:blipFill>
        <p:spPr>
          <a:xfrm>
            <a:off x="766602" y="1676400"/>
            <a:ext cx="10897345" cy="441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07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8541" y="1083503"/>
            <a:ext cx="11688416" cy="23887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41" y="1083503"/>
            <a:ext cx="11688416" cy="28656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Учитывая форму конструкции, различное положение швов в пространстве и их длину, а также вид соединений выбираем полуавтоматическую сварку в среде СО2+О2. Такая защита обеспечивает благоприятное формирование шва, </a:t>
            </a:r>
            <a:r>
              <a:rPr lang="ru-RU" dirty="0" err="1" smtClean="0"/>
              <a:t>мелкочешуйчатость</a:t>
            </a:r>
            <a:r>
              <a:rPr lang="ru-RU" dirty="0" smtClean="0"/>
              <a:t> и меньшее разбрызгивание капель расплавленного металла, а также высокую производительность процесса, вследствие высокой плотности тока.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11" y="3472252"/>
            <a:ext cx="4929809" cy="338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4315" y="160173"/>
            <a:ext cx="1116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Обоснование выбора защитного газа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87" y="3657600"/>
            <a:ext cx="4533527" cy="29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479236" y="4483448"/>
            <a:ext cx="7460974" cy="20498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242" y="1258957"/>
            <a:ext cx="11534967" cy="31001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72" t="45335" r="23518" b="32201"/>
          <a:stretch/>
        </p:blipFill>
        <p:spPr>
          <a:xfrm>
            <a:off x="706008" y="1417982"/>
            <a:ext cx="11124561" cy="280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5242" y="303648"/>
            <a:ext cx="1172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Обоснование выбора сварочной проволоки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24" y="4227444"/>
            <a:ext cx="3240985" cy="242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5"/>
          <p:cNvSpPr>
            <a:spLocks/>
          </p:cNvSpPr>
          <p:nvPr/>
        </p:nvSpPr>
        <p:spPr bwMode="auto">
          <a:xfrm>
            <a:off x="4571662" y="4502356"/>
            <a:ext cx="7559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Предпочтительнее проволока Св-08Г2СЦ, которая имеет следующие преимущества: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- уменьшает потери на разбрызгивание;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- активированные добавки РЗМ повышают стабильность горения дуги;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- брызги практически не привариваются к изделию;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- дуга меньше подвержена магнитному дутью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2096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8186" y="1498712"/>
            <a:ext cx="10908406" cy="28418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482" t="38166" r="8240" b="47237"/>
          <a:stretch/>
        </p:blipFill>
        <p:spPr>
          <a:xfrm>
            <a:off x="714951" y="1855304"/>
            <a:ext cx="10502547" cy="231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185" y="4513645"/>
            <a:ext cx="3127288" cy="225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80709" y="494591"/>
            <a:ext cx="7662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Параметры режимов сварки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45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615189" y="1094706"/>
            <a:ext cx="6310648" cy="5615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8" y="1429555"/>
            <a:ext cx="4715359" cy="4533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2868" y="1240032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Напряжение питающей сети, В, </a:t>
            </a:r>
            <a:r>
              <a:rPr lang="ru-RU" sz="2000" dirty="0" smtClean="0"/>
              <a:t> </a:t>
            </a:r>
            <a:r>
              <a:rPr lang="ru-RU" sz="2000" dirty="0"/>
              <a:t>27</a:t>
            </a:r>
          </a:p>
          <a:p>
            <a:r>
              <a:rPr lang="ru-RU" sz="2000" dirty="0"/>
              <a:t>Номинальный сварочный ток, А 500 </a:t>
            </a:r>
          </a:p>
          <a:p>
            <a:r>
              <a:rPr lang="ru-RU" sz="2000" dirty="0"/>
              <a:t>Количество роликов, шт. 4</a:t>
            </a:r>
          </a:p>
          <a:p>
            <a:r>
              <a:rPr lang="ru-RU" sz="2000" dirty="0"/>
              <a:t>Диаметр электродной проволоки, мм Стальная 1,0-1,6</a:t>
            </a:r>
          </a:p>
          <a:p>
            <a:r>
              <a:rPr lang="ru-RU" sz="2000" dirty="0" smtClean="0"/>
              <a:t>Скорость </a:t>
            </a:r>
            <a:r>
              <a:rPr lang="ru-RU" sz="2000" dirty="0"/>
              <a:t>подачи электродной проволоки, м\ч. 120 - 1100</a:t>
            </a:r>
          </a:p>
          <a:p>
            <a:r>
              <a:rPr lang="ru-RU" sz="2000" dirty="0" smtClean="0"/>
              <a:t>Пределы </a:t>
            </a:r>
            <a:r>
              <a:rPr lang="ru-RU" sz="2000" dirty="0"/>
              <a:t>регулирования времени задержки отключения выпрямителя (вылет проволоки), сек 0,2 - 1,5</a:t>
            </a:r>
          </a:p>
          <a:p>
            <a:r>
              <a:rPr lang="ru-RU" sz="2000" dirty="0"/>
              <a:t>Пределы регулирования времени нарастания скорости подачи электродной проволоки от минимального до установленного значения (мягкий старт), сек 0,2-2,0</a:t>
            </a:r>
          </a:p>
          <a:p>
            <a:r>
              <a:rPr lang="ru-RU" sz="2000" dirty="0"/>
              <a:t>Тип разъема сварочной горелки </a:t>
            </a:r>
            <a:r>
              <a:rPr lang="ru-RU" sz="2000" dirty="0" err="1"/>
              <a:t>евроразъем</a:t>
            </a:r>
            <a:endParaRPr lang="ru-RU" sz="2000" dirty="0"/>
          </a:p>
          <a:p>
            <a:r>
              <a:rPr lang="ru-RU" sz="2000" dirty="0"/>
              <a:t>Вместимость сварочной кассеты, кг 15</a:t>
            </a:r>
          </a:p>
          <a:p>
            <a:r>
              <a:rPr lang="ru-RU" sz="2000" dirty="0"/>
              <a:t>Масса, кг 18</a:t>
            </a:r>
          </a:p>
          <a:p>
            <a:r>
              <a:rPr lang="ru-RU" sz="2000" dirty="0"/>
              <a:t>Габариты, мм, 620х255х425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5877" y="244039"/>
            <a:ext cx="775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Сварочное оборудование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30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00800" y="1184856"/>
            <a:ext cx="5370490" cy="4327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8941" y="4559121"/>
            <a:ext cx="6117465" cy="1790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90" y="933772"/>
            <a:ext cx="3474003" cy="3669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406" y="46034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Универсальные выпрямители для сварки на постоянном токе покрытыми электродами</a:t>
            </a:r>
            <a:r>
              <a:rPr lang="ru-RU" dirty="0" smtClean="0"/>
              <a:t>, неплавящимися </a:t>
            </a:r>
            <a:r>
              <a:rPr lang="ru-RU" dirty="0" smtClean="0"/>
              <a:t>электродами в среде аргона всех видов металлов и сплавов, а также для комплектации полуавтоматов дуговой сварки в среде защитных газов и для комплектации постов автоматической дуговой сварки и под слоем флюса.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3679" y="1233340"/>
            <a:ext cx="52932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Технические данные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Номинальное напряжение сети, В - 380.</a:t>
            </a:r>
          </a:p>
          <a:p>
            <a:r>
              <a:rPr lang="ru-RU" dirty="0" smtClean="0"/>
              <a:t>Частота тока питающей сети, Гц - 50.</a:t>
            </a:r>
          </a:p>
          <a:p>
            <a:r>
              <a:rPr lang="ru-RU" dirty="0" smtClean="0"/>
              <a:t>Номинальный сварочный ток при ПВ 60, А - 500.</a:t>
            </a:r>
          </a:p>
          <a:p>
            <a:r>
              <a:rPr lang="ru-RU" dirty="0" smtClean="0"/>
              <a:t>Пределы плавного регулирования сварочного тока, А: падающие 50÷500; жесткие 60÷500.</a:t>
            </a:r>
          </a:p>
          <a:p>
            <a:r>
              <a:rPr lang="ru-RU" dirty="0" smtClean="0"/>
              <a:t>Пределы регулирования рабочего напряжения, В: падающие 22÷46; жесткие 18÷50.</a:t>
            </a:r>
          </a:p>
          <a:p>
            <a:r>
              <a:rPr lang="ru-RU" dirty="0" smtClean="0"/>
              <a:t>Активная максимальная эквивалентная потребляемая мощность (с учетом ПВ), кВт - 18.</a:t>
            </a:r>
          </a:p>
          <a:p>
            <a:r>
              <a:rPr lang="ru-RU" dirty="0" smtClean="0"/>
              <a:t>Напряжение холостого хода, В - 85.</a:t>
            </a:r>
          </a:p>
          <a:p>
            <a:r>
              <a:rPr lang="ru-RU" dirty="0" smtClean="0"/>
              <a:t>Диаметр электродов, мм - 2-6.</a:t>
            </a:r>
          </a:p>
          <a:p>
            <a:r>
              <a:rPr lang="ru-RU" dirty="0" smtClean="0"/>
              <a:t>Габариты, мм, длина/ширина/высота - 805×9600×1030.</a:t>
            </a:r>
          </a:p>
          <a:p>
            <a:r>
              <a:rPr lang="ru-RU" dirty="0" smtClean="0"/>
              <a:t>Масса, кг - 275.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0957" y="137258"/>
            <a:ext cx="775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Сварочное оборудование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239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491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ПК</cp:lastModifiedBy>
  <cp:revision>17</cp:revision>
  <dcterms:created xsi:type="dcterms:W3CDTF">2014-05-31T10:56:25Z</dcterms:created>
  <dcterms:modified xsi:type="dcterms:W3CDTF">2014-06-03T19:28:29Z</dcterms:modified>
</cp:coreProperties>
</file>